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9B569A6-4F8F-4A20-B9A4-D2E5269E0608}" type="datetimeFigureOut">
              <a:rPr lang="it-IT" smtClean="0"/>
              <a:pPr/>
              <a:t>01/10/2012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973C0D-92D4-447E-8ECC-BDB993EFAC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569A6-4F8F-4A20-B9A4-D2E5269E0608}" type="datetimeFigureOut">
              <a:rPr lang="it-IT" smtClean="0"/>
              <a:pPr/>
              <a:t>01/10/2012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73C0D-92D4-447E-8ECC-BDB993EFAC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9B569A6-4F8F-4A20-B9A4-D2E5269E0608}" type="datetimeFigureOut">
              <a:rPr lang="it-IT" smtClean="0"/>
              <a:pPr/>
              <a:t>01/10/2012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4973C0D-92D4-447E-8ECC-BDB993EFAC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569A6-4F8F-4A20-B9A4-D2E5269E0608}" type="datetimeFigureOut">
              <a:rPr lang="it-IT" smtClean="0"/>
              <a:pPr/>
              <a:t>01/10/2012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973C0D-92D4-447E-8ECC-BDB993EFAC5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Rettango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569A6-4F8F-4A20-B9A4-D2E5269E0608}" type="datetimeFigureOut">
              <a:rPr lang="it-IT" smtClean="0"/>
              <a:pPr/>
              <a:t>01/10/2012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4973C0D-92D4-447E-8ECC-BDB993EFAC5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9B569A6-4F8F-4A20-B9A4-D2E5269E0608}" type="datetimeFigureOut">
              <a:rPr lang="it-IT" smtClean="0"/>
              <a:pPr/>
              <a:t>01/10/2012</a:t>
            </a:fld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4973C0D-92D4-447E-8ECC-BDB993EFAC5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9B569A6-4F8F-4A20-B9A4-D2E5269E0608}" type="datetimeFigureOut">
              <a:rPr lang="it-IT" smtClean="0"/>
              <a:pPr/>
              <a:t>01/10/2012</a:t>
            </a:fld>
            <a:endParaRPr lang="it-IT"/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4973C0D-92D4-447E-8ECC-BDB993EFAC5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5" name="Segnaposto tes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569A6-4F8F-4A20-B9A4-D2E5269E0608}" type="datetimeFigureOut">
              <a:rPr lang="it-IT" smtClean="0"/>
              <a:pPr/>
              <a:t>01/10/2012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973C0D-92D4-447E-8ECC-BDB993EFAC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569A6-4F8F-4A20-B9A4-D2E5269E0608}" type="datetimeFigureOut">
              <a:rPr lang="it-IT" smtClean="0"/>
              <a:pPr/>
              <a:t>01/10/2012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973C0D-92D4-447E-8ECC-BDB993EFAC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569A6-4F8F-4A20-B9A4-D2E5269E0608}" type="datetimeFigureOut">
              <a:rPr lang="it-IT" smtClean="0"/>
              <a:pPr/>
              <a:t>01/10/2012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973C0D-92D4-447E-8ECC-BDB993EFAC5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Rettango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9B569A6-4F8F-4A20-B9A4-D2E5269E0608}" type="datetimeFigureOut">
              <a:rPr lang="it-IT" smtClean="0"/>
              <a:pPr/>
              <a:t>01/10/2012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4973C0D-92D4-447E-8ECC-BDB993EFAC5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9B569A6-4F8F-4A20-B9A4-D2E5269E0608}" type="datetimeFigureOut">
              <a:rPr lang="it-IT" smtClean="0"/>
              <a:pPr/>
              <a:t>01/10/2012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4973C0D-92D4-447E-8ECC-BDB993EFAC5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 PRINCIPALI INQUINANTI ATMOSFERICI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Daniele Borghi – Ecologia - Classe 5^ A </a:t>
            </a:r>
            <a:r>
              <a:rPr lang="it-IT" dirty="0" err="1" smtClean="0"/>
              <a:t>L.T.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INQUINAMENTO DELL’ATMOSFERA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E’ causato </a:t>
            </a:r>
            <a:r>
              <a:rPr lang="it-IT" u="sng" dirty="0" smtClean="0"/>
              <a:t>dall’immissione antropica </a:t>
            </a:r>
            <a:r>
              <a:rPr lang="it-IT" dirty="0" smtClean="0"/>
              <a:t>(ossia, dovuta all’uomo) di sostanze di origine naturale o artificiale in misura tale da </a:t>
            </a:r>
            <a:r>
              <a:rPr lang="it-IT" u="sng" dirty="0" smtClean="0"/>
              <a:t>compromettere la salute degli individui e lo stato di conservazione delle cose.</a:t>
            </a:r>
            <a:endParaRPr lang="it-IT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Cause dell’inquinamento atmosferico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L’immissione di sostanze di origine naturale </a:t>
            </a:r>
            <a:r>
              <a:rPr lang="it-IT" u="sng" dirty="0" smtClean="0"/>
              <a:t>è limitata a fenomeni naturali </a:t>
            </a:r>
            <a:r>
              <a:rPr lang="it-IT" dirty="0" smtClean="0"/>
              <a:t>quali:</a:t>
            </a:r>
          </a:p>
          <a:p>
            <a:pPr lvl="1"/>
            <a:r>
              <a:rPr lang="it-IT" dirty="0" smtClean="0"/>
              <a:t>Erosione eolica (dovuta ai venti)</a:t>
            </a:r>
          </a:p>
          <a:p>
            <a:pPr lvl="1"/>
            <a:r>
              <a:rPr lang="it-IT" dirty="0" smtClean="0"/>
              <a:t>Emissione di Gas vulcanici</a:t>
            </a:r>
          </a:p>
          <a:p>
            <a:pPr lvl="1"/>
            <a:r>
              <a:rPr lang="it-IT" dirty="0" smtClean="0"/>
              <a:t>Combustioni naturali</a:t>
            </a:r>
          </a:p>
          <a:p>
            <a:pPr lvl="1"/>
            <a:r>
              <a:rPr lang="it-IT" dirty="0" smtClean="0"/>
              <a:t>Scariche elettriche in atmosfera</a:t>
            </a:r>
          </a:p>
          <a:p>
            <a:pPr lvl="1"/>
            <a:r>
              <a:rPr lang="it-IT" dirty="0" smtClean="0"/>
              <a:t>Fenomeni naturali di decomposizione della sostanza organica.</a:t>
            </a:r>
          </a:p>
          <a:p>
            <a:pPr lvl="1"/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Inquinanti atmosferici primari dovuti alle </a:t>
            </a:r>
            <a:r>
              <a:rPr lang="it-IT" dirty="0" err="1" smtClean="0"/>
              <a:t>attivita’</a:t>
            </a:r>
            <a:r>
              <a:rPr lang="it-IT" dirty="0" smtClean="0"/>
              <a:t> antropiche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568952" cy="5257800"/>
          </a:xfrm>
        </p:spPr>
        <p:txBody>
          <a:bodyPr>
            <a:normAutofit fontScale="32500" lnSpcReduction="20000"/>
          </a:bodyPr>
          <a:lstStyle/>
          <a:p>
            <a:r>
              <a:rPr lang="it-IT" sz="4900" b="1" dirty="0" smtClean="0"/>
              <a:t>La percentuale maggiore di inquinanti atmosferici viene prodotta ed introdotta dall’uomo durante lo svolgimento delle sue attività. In particolare sono inquinanti </a:t>
            </a:r>
            <a:r>
              <a:rPr lang="it-IT" sz="4900" b="1" dirty="0" err="1" smtClean="0"/>
              <a:t>atmosferi</a:t>
            </a:r>
            <a:r>
              <a:rPr lang="it-IT" sz="4900" b="1" dirty="0" smtClean="0"/>
              <a:t> primari i seguenti:</a:t>
            </a:r>
          </a:p>
          <a:p>
            <a:r>
              <a:rPr lang="it-IT" sz="3400" b="1" dirty="0" smtClean="0"/>
              <a:t>BIOSSIDO </a:t>
            </a:r>
            <a:r>
              <a:rPr lang="it-IT" sz="3400" b="1" dirty="0" err="1" smtClean="0"/>
              <a:t>DI</a:t>
            </a:r>
            <a:r>
              <a:rPr lang="it-IT" sz="3400" b="1" dirty="0" smtClean="0"/>
              <a:t> ZOLFO (SO</a:t>
            </a:r>
            <a:r>
              <a:rPr lang="it-IT" sz="2800" b="1" dirty="0" smtClean="0"/>
              <a:t>2</a:t>
            </a:r>
            <a:r>
              <a:rPr lang="it-IT" sz="3400" b="1" dirty="0" smtClean="0"/>
              <a:t>)</a:t>
            </a:r>
          </a:p>
          <a:p>
            <a:r>
              <a:rPr lang="it-IT" sz="3400" b="1" dirty="0" smtClean="0"/>
              <a:t>OSSIDI </a:t>
            </a:r>
            <a:r>
              <a:rPr lang="it-IT" sz="3400" b="1" dirty="0" err="1" smtClean="0"/>
              <a:t>DI</a:t>
            </a:r>
            <a:r>
              <a:rPr lang="it-IT" sz="3400" b="1" dirty="0" smtClean="0"/>
              <a:t> AZOTO (NO</a:t>
            </a:r>
            <a:r>
              <a:rPr lang="it-IT" sz="2800" b="1" dirty="0" smtClean="0"/>
              <a:t>X</a:t>
            </a:r>
            <a:r>
              <a:rPr lang="it-IT" sz="3400" b="1" dirty="0" smtClean="0"/>
              <a:t>)</a:t>
            </a:r>
          </a:p>
          <a:p>
            <a:r>
              <a:rPr lang="it-IT" sz="3400" b="1" dirty="0" smtClean="0"/>
              <a:t>MONOSSIDO </a:t>
            </a:r>
            <a:r>
              <a:rPr lang="it-IT" sz="3400" b="1" dirty="0" err="1" smtClean="0"/>
              <a:t>DI</a:t>
            </a:r>
            <a:r>
              <a:rPr lang="it-IT" sz="3400" b="1" dirty="0" smtClean="0"/>
              <a:t> CARBONIO (CO)</a:t>
            </a:r>
          </a:p>
          <a:p>
            <a:r>
              <a:rPr lang="it-IT" sz="3400" b="1" dirty="0" smtClean="0"/>
              <a:t>PARTICELLE TOTALI SOSPESE (PTS e PM</a:t>
            </a:r>
            <a:r>
              <a:rPr lang="it-IT" sz="2800" b="1" dirty="0" smtClean="0"/>
              <a:t>X</a:t>
            </a:r>
            <a:r>
              <a:rPr lang="it-IT" sz="3400" b="1" dirty="0" smtClean="0"/>
              <a:t>)</a:t>
            </a:r>
          </a:p>
          <a:p>
            <a:r>
              <a:rPr lang="it-IT" sz="3400" b="1" dirty="0" smtClean="0"/>
              <a:t>PIOMBO</a:t>
            </a:r>
          </a:p>
          <a:p>
            <a:r>
              <a:rPr lang="it-IT" sz="3400" b="1" dirty="0" smtClean="0"/>
              <a:t>OZONO</a:t>
            </a:r>
          </a:p>
          <a:p>
            <a:r>
              <a:rPr lang="it-IT" sz="3400" b="1" dirty="0" smtClean="0"/>
              <a:t>BENZENE</a:t>
            </a:r>
          </a:p>
          <a:p>
            <a:r>
              <a:rPr lang="it-IT" sz="3400" b="1" dirty="0" smtClean="0"/>
              <a:t>TOLUENE, ETILBENZENE E XILENI</a:t>
            </a:r>
          </a:p>
          <a:p>
            <a:r>
              <a:rPr lang="it-IT" sz="3400" b="1" dirty="0" smtClean="0"/>
              <a:t>COMPOSTI ORGANICI (VOC: </a:t>
            </a:r>
            <a:r>
              <a:rPr lang="it-IT" sz="3400" b="1" dirty="0" err="1" smtClean="0"/>
              <a:t>volative</a:t>
            </a:r>
            <a:r>
              <a:rPr lang="it-IT" sz="3400" b="1" dirty="0" smtClean="0"/>
              <a:t> </a:t>
            </a:r>
            <a:r>
              <a:rPr lang="it-IT" sz="3400" b="1" dirty="0" err="1" smtClean="0"/>
              <a:t>organic</a:t>
            </a:r>
            <a:r>
              <a:rPr lang="it-IT" sz="3400" b="1" dirty="0" smtClean="0"/>
              <a:t> </a:t>
            </a:r>
            <a:r>
              <a:rPr lang="it-IT" sz="3400" b="1" dirty="0" err="1" smtClean="0"/>
              <a:t>compound</a:t>
            </a:r>
            <a:r>
              <a:rPr lang="it-IT" sz="3400" b="1" dirty="0" smtClean="0"/>
              <a:t>)</a:t>
            </a:r>
          </a:p>
          <a:p>
            <a:r>
              <a:rPr lang="it-IT" sz="3400" b="1" dirty="0" smtClean="0"/>
              <a:t>MTBE (</a:t>
            </a:r>
            <a:r>
              <a:rPr lang="it-IT" sz="3400" b="1" dirty="0" err="1" smtClean="0"/>
              <a:t>monomero</a:t>
            </a:r>
            <a:r>
              <a:rPr lang="it-IT" sz="3400" b="1" dirty="0" smtClean="0"/>
              <a:t> di </a:t>
            </a:r>
            <a:r>
              <a:rPr lang="it-IT" sz="3400" b="1" dirty="0" err="1" smtClean="0"/>
              <a:t>metil-ter-butil-etere</a:t>
            </a:r>
            <a:r>
              <a:rPr lang="it-IT" sz="3400" b="1" dirty="0" smtClean="0"/>
              <a:t>)</a:t>
            </a:r>
          </a:p>
          <a:p>
            <a:r>
              <a:rPr lang="it-IT" sz="3400" b="1" dirty="0" smtClean="0"/>
              <a:t>TIOFENE e derivati</a:t>
            </a:r>
          </a:p>
          <a:p>
            <a:r>
              <a:rPr lang="it-IT" sz="3400" b="1" dirty="0" smtClean="0"/>
              <a:t>FORMALDEIDE (Aldeide formica e la sua soluzione acquosa o Formalina)</a:t>
            </a:r>
          </a:p>
          <a:p>
            <a:r>
              <a:rPr lang="it-IT" sz="3400" b="1" dirty="0" smtClean="0"/>
              <a:t>DERIVATI CLORURATI</a:t>
            </a:r>
          </a:p>
          <a:p>
            <a:r>
              <a:rPr lang="it-IT" sz="3400" b="1" dirty="0" smtClean="0"/>
              <a:t>CLORURO </a:t>
            </a:r>
            <a:r>
              <a:rPr lang="it-IT" sz="3400" b="1" dirty="0" err="1" smtClean="0"/>
              <a:t>DI</a:t>
            </a:r>
            <a:r>
              <a:rPr lang="it-IT" sz="3400" b="1" dirty="0" smtClean="0"/>
              <a:t> VINILE (C</a:t>
            </a:r>
            <a:r>
              <a:rPr lang="it-IT" sz="2800" b="1" dirty="0" smtClean="0"/>
              <a:t>2</a:t>
            </a:r>
            <a:r>
              <a:rPr lang="it-IT" sz="3400" b="1" dirty="0" smtClean="0"/>
              <a:t>H</a:t>
            </a:r>
            <a:r>
              <a:rPr lang="it-IT" sz="2800" b="1" dirty="0" smtClean="0"/>
              <a:t>3</a:t>
            </a:r>
            <a:r>
              <a:rPr lang="it-IT" sz="3400" b="1" dirty="0" smtClean="0"/>
              <a:t>Cl)</a:t>
            </a:r>
          </a:p>
          <a:p>
            <a:r>
              <a:rPr lang="it-IT" sz="3400" b="1" dirty="0" smtClean="0"/>
              <a:t>SOLFURO </a:t>
            </a:r>
            <a:r>
              <a:rPr lang="it-IT" sz="3400" b="1" dirty="0" err="1" smtClean="0"/>
              <a:t>DI</a:t>
            </a:r>
            <a:r>
              <a:rPr lang="it-IT" sz="3400" b="1" dirty="0" smtClean="0"/>
              <a:t> CARBONIO (CS</a:t>
            </a:r>
            <a:r>
              <a:rPr lang="it-IT" sz="2800" b="1" dirty="0" smtClean="0"/>
              <a:t>2</a:t>
            </a:r>
            <a:r>
              <a:rPr lang="it-IT" sz="3400" b="1" dirty="0" smtClean="0"/>
              <a:t>)</a:t>
            </a:r>
          </a:p>
          <a:p>
            <a:r>
              <a:rPr lang="it-IT" sz="3400" b="1" dirty="0" smtClean="0"/>
              <a:t>IDROGENO SOLFORATO o ACIDO SOLFIDRICO (H</a:t>
            </a:r>
            <a:r>
              <a:rPr lang="it-IT" sz="2800" b="1" dirty="0" smtClean="0"/>
              <a:t>2</a:t>
            </a:r>
            <a:r>
              <a:rPr lang="it-IT" sz="3400" b="1" dirty="0" smtClean="0"/>
              <a:t>S)</a:t>
            </a:r>
          </a:p>
          <a:p>
            <a:r>
              <a:rPr lang="it-IT" sz="3400" b="1" dirty="0" smtClean="0"/>
              <a:t>AMMONIACA</a:t>
            </a:r>
          </a:p>
          <a:p>
            <a:r>
              <a:rPr lang="it-IT" sz="3400" b="1" dirty="0" smtClean="0"/>
              <a:t>ANIDRIDE ARSENIOSA (As</a:t>
            </a:r>
            <a:r>
              <a:rPr lang="it-IT" sz="3100" b="1" dirty="0" smtClean="0"/>
              <a:t>2</a:t>
            </a:r>
            <a:r>
              <a:rPr lang="it-IT" sz="3400" b="1" dirty="0" smtClean="0"/>
              <a:t>O</a:t>
            </a:r>
            <a:r>
              <a:rPr lang="it-IT" sz="3100" b="1" dirty="0" smtClean="0"/>
              <a:t>3</a:t>
            </a:r>
            <a:r>
              <a:rPr lang="it-IT" sz="3400" b="1" dirty="0" smtClean="0"/>
              <a:t>)</a:t>
            </a:r>
          </a:p>
          <a:p>
            <a:r>
              <a:rPr lang="it-IT" sz="3400" b="1" dirty="0" smtClean="0"/>
              <a:t>RADON</a:t>
            </a:r>
          </a:p>
          <a:p>
            <a:r>
              <a:rPr lang="it-IT" sz="3400" b="1" dirty="0" smtClean="0"/>
              <a:t>ASBESTO (o AMIANTO)</a:t>
            </a:r>
            <a:endParaRPr lang="it-IT" sz="3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BIOSSIDO </a:t>
            </a:r>
            <a:r>
              <a:rPr lang="it-IT" dirty="0" err="1" smtClean="0"/>
              <a:t>DI</a:t>
            </a:r>
            <a:r>
              <a:rPr lang="it-IT" dirty="0" smtClean="0"/>
              <a:t> ZOLFO (SO</a:t>
            </a:r>
            <a:r>
              <a:rPr lang="it-IT" sz="2000" dirty="0" smtClean="0"/>
              <a:t>2</a:t>
            </a:r>
            <a:r>
              <a:rPr lang="it-IT" dirty="0" smtClean="0"/>
              <a:t>) – anidride solforosa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b="1" dirty="0" smtClean="0"/>
              <a:t>Deriva dalla decomposizione di sostanze fossili contenenti solfuri quali ad es. petrolio e carbone.</a:t>
            </a:r>
          </a:p>
          <a:p>
            <a:r>
              <a:rPr lang="it-IT" b="1" dirty="0" smtClean="0"/>
              <a:t>Le principali fonti di emissione sono gli impianti di riscaldamento a cherosene, gasolio e raffinerie di petrolio, cartiere e fonderie (circa il 60% delle emissioni totali)</a:t>
            </a:r>
          </a:p>
          <a:p>
            <a:r>
              <a:rPr lang="it-IT" b="1" dirty="0" smtClean="0"/>
              <a:t>Altra fonte di emissione è il traffico veicolare che apporta un ulteriore 6-7% a causa del biossido di zolfo contenuto nei fumi derivanti dalla combustione del gasolio di locomozione.</a:t>
            </a:r>
          </a:p>
          <a:p>
            <a:r>
              <a:rPr lang="it-IT" b="1" dirty="0" smtClean="0"/>
              <a:t>Lo zolfo liberato dai processi di combustione reagisce con l’Ossigeno presente in atmosfera formando anidride solforosa, anidride solforica e acido solforico.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Valgono le seguenti reazioni: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S+O</a:t>
            </a:r>
            <a:r>
              <a:rPr lang="it-IT" sz="2200" b="1" dirty="0" smtClean="0">
                <a:solidFill>
                  <a:srgbClr val="FF0000"/>
                </a:solidFill>
              </a:rPr>
              <a:t>2</a:t>
            </a:r>
            <a:r>
              <a:rPr lang="it-IT" b="1" dirty="0" smtClean="0">
                <a:solidFill>
                  <a:srgbClr val="FF0000"/>
                </a:solidFill>
              </a:rPr>
              <a:t> = SO</a:t>
            </a:r>
            <a:r>
              <a:rPr lang="it-IT" sz="2600" b="1" dirty="0" smtClean="0">
                <a:solidFill>
                  <a:srgbClr val="FF0000"/>
                </a:solidFill>
              </a:rPr>
              <a:t>2</a:t>
            </a:r>
            <a:endParaRPr lang="it-IT" b="1" dirty="0" smtClean="0">
              <a:solidFill>
                <a:srgbClr val="FF0000"/>
              </a:solidFill>
            </a:endParaRPr>
          </a:p>
          <a:p>
            <a:r>
              <a:rPr lang="it-IT" b="1" dirty="0" smtClean="0">
                <a:solidFill>
                  <a:srgbClr val="FF0000"/>
                </a:solidFill>
              </a:rPr>
              <a:t>2 SO</a:t>
            </a:r>
            <a:r>
              <a:rPr lang="it-IT" sz="2200" b="1" dirty="0" smtClean="0">
                <a:solidFill>
                  <a:srgbClr val="FF0000"/>
                </a:solidFill>
              </a:rPr>
              <a:t>2</a:t>
            </a:r>
            <a:r>
              <a:rPr lang="it-IT" b="1" dirty="0" smtClean="0">
                <a:solidFill>
                  <a:srgbClr val="FF0000"/>
                </a:solidFill>
              </a:rPr>
              <a:t> + O</a:t>
            </a:r>
            <a:r>
              <a:rPr lang="it-IT" sz="2600" b="1" dirty="0" smtClean="0">
                <a:solidFill>
                  <a:srgbClr val="FF0000"/>
                </a:solidFill>
              </a:rPr>
              <a:t>2</a:t>
            </a:r>
            <a:r>
              <a:rPr lang="it-IT" b="1" dirty="0" smtClean="0">
                <a:solidFill>
                  <a:srgbClr val="FF0000"/>
                </a:solidFill>
              </a:rPr>
              <a:t> = 2 SO</a:t>
            </a:r>
            <a:r>
              <a:rPr lang="it-IT" sz="2600" b="1" dirty="0" smtClean="0">
                <a:solidFill>
                  <a:srgbClr val="FF0000"/>
                </a:solidFill>
              </a:rPr>
              <a:t>3</a:t>
            </a:r>
            <a:endParaRPr lang="it-IT" b="1" dirty="0" smtClean="0">
              <a:solidFill>
                <a:srgbClr val="FF0000"/>
              </a:solidFill>
            </a:endParaRPr>
          </a:p>
          <a:p>
            <a:r>
              <a:rPr lang="it-IT" b="1" dirty="0" smtClean="0">
                <a:solidFill>
                  <a:srgbClr val="FF0000"/>
                </a:solidFill>
              </a:rPr>
              <a:t>SO</a:t>
            </a:r>
            <a:r>
              <a:rPr lang="it-IT" sz="2600" b="1" dirty="0" smtClean="0">
                <a:solidFill>
                  <a:srgbClr val="FF0000"/>
                </a:solidFill>
              </a:rPr>
              <a:t>3</a:t>
            </a:r>
            <a:r>
              <a:rPr lang="it-IT" b="1" dirty="0" smtClean="0">
                <a:solidFill>
                  <a:srgbClr val="FF0000"/>
                </a:solidFill>
              </a:rPr>
              <a:t> + H</a:t>
            </a:r>
            <a:r>
              <a:rPr lang="it-IT" sz="2200" b="1" dirty="0" smtClean="0">
                <a:solidFill>
                  <a:srgbClr val="FF0000"/>
                </a:solidFill>
              </a:rPr>
              <a:t>2</a:t>
            </a:r>
            <a:r>
              <a:rPr lang="it-IT" b="1" dirty="0" smtClean="0">
                <a:solidFill>
                  <a:srgbClr val="FF0000"/>
                </a:solidFill>
              </a:rPr>
              <a:t>O = H</a:t>
            </a:r>
            <a:r>
              <a:rPr lang="it-IT" sz="2600" b="1" dirty="0" smtClean="0">
                <a:solidFill>
                  <a:srgbClr val="FF0000"/>
                </a:solidFill>
              </a:rPr>
              <a:t>2</a:t>
            </a:r>
            <a:r>
              <a:rPr lang="it-IT" b="1" dirty="0" smtClean="0">
                <a:solidFill>
                  <a:srgbClr val="FF0000"/>
                </a:solidFill>
              </a:rPr>
              <a:t>SO</a:t>
            </a:r>
            <a:r>
              <a:rPr lang="it-IT" sz="2600" b="1" dirty="0" smtClean="0">
                <a:solidFill>
                  <a:srgbClr val="FF0000"/>
                </a:solidFill>
              </a:rPr>
              <a:t>4</a:t>
            </a:r>
          </a:p>
          <a:p>
            <a:r>
              <a:rPr lang="it-IT" b="1" dirty="0" smtClean="0"/>
              <a:t>QUESTI COMPOSTI SONO RESPONSABILI DELL’ACIDIFICAZIONE DELL’ATMOSFERA E DELLA FORMAZIONE DELLE </a:t>
            </a:r>
            <a:r>
              <a:rPr lang="it-IT" b="1" u="sng" dirty="0" smtClean="0"/>
              <a:t>PIOGGE ACIDE</a:t>
            </a:r>
            <a:endParaRPr lang="it-IT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OSSIDI </a:t>
            </a:r>
            <a:r>
              <a:rPr lang="it-IT" dirty="0" err="1" smtClean="0"/>
              <a:t>DI</a:t>
            </a:r>
            <a:r>
              <a:rPr lang="it-IT" dirty="0" smtClean="0"/>
              <a:t> AZOTO (NO</a:t>
            </a:r>
            <a:r>
              <a:rPr lang="it-IT" sz="2000" dirty="0" smtClean="0"/>
              <a:t>X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dirty="0" smtClean="0"/>
              <a:t>Derivano dal traffico veicolare, dagli impianti di combustione e dagli impianti termoelettrici.</a:t>
            </a:r>
          </a:p>
          <a:p>
            <a:r>
              <a:rPr lang="it-IT" dirty="0" smtClean="0"/>
              <a:t>Il Monossido di Azoto e il Biossido di Azoto (ipoazotide</a:t>
            </a:r>
            <a:r>
              <a:rPr lang="it-IT" u="sng" dirty="0" smtClean="0"/>
              <a:t>) si formano nei processi di combustione ad alta temperatura</a:t>
            </a:r>
            <a:r>
              <a:rPr lang="it-IT" dirty="0" smtClean="0"/>
              <a:t> in seguito alla reazione dell’azoto atmosferico con l’ossigeno: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N</a:t>
            </a:r>
            <a:r>
              <a:rPr lang="it-IT" sz="1900" b="1" dirty="0" smtClean="0">
                <a:solidFill>
                  <a:srgbClr val="FF0000"/>
                </a:solidFill>
              </a:rPr>
              <a:t>2</a:t>
            </a:r>
            <a:r>
              <a:rPr lang="it-IT" b="1" dirty="0" smtClean="0">
                <a:solidFill>
                  <a:srgbClr val="FF0000"/>
                </a:solidFill>
              </a:rPr>
              <a:t> + 0</a:t>
            </a:r>
            <a:r>
              <a:rPr lang="it-IT" sz="1900" b="1" dirty="0" smtClean="0">
                <a:solidFill>
                  <a:srgbClr val="FF0000"/>
                </a:solidFill>
              </a:rPr>
              <a:t>2</a:t>
            </a:r>
            <a:r>
              <a:rPr lang="it-IT" b="1" dirty="0" smtClean="0">
                <a:solidFill>
                  <a:srgbClr val="FF0000"/>
                </a:solidFill>
              </a:rPr>
              <a:t> = 2 NO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2 NO +O</a:t>
            </a:r>
            <a:r>
              <a:rPr lang="it-IT" sz="1900" b="1" dirty="0" smtClean="0">
                <a:solidFill>
                  <a:srgbClr val="FF0000"/>
                </a:solidFill>
              </a:rPr>
              <a:t>2</a:t>
            </a:r>
            <a:r>
              <a:rPr lang="it-IT" b="1" dirty="0" smtClean="0">
                <a:solidFill>
                  <a:srgbClr val="FF0000"/>
                </a:solidFill>
              </a:rPr>
              <a:t> = 2 NO</a:t>
            </a:r>
            <a:r>
              <a:rPr lang="it-IT" sz="1900" b="1" dirty="0" smtClean="0">
                <a:solidFill>
                  <a:srgbClr val="FF0000"/>
                </a:solidFill>
              </a:rPr>
              <a:t>2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2 NO</a:t>
            </a:r>
            <a:r>
              <a:rPr lang="it-IT" sz="1900" b="1" dirty="0" smtClean="0">
                <a:solidFill>
                  <a:srgbClr val="FF0000"/>
                </a:solidFill>
              </a:rPr>
              <a:t>2</a:t>
            </a:r>
            <a:r>
              <a:rPr lang="it-IT" b="1" dirty="0" smtClean="0">
                <a:solidFill>
                  <a:srgbClr val="FF0000"/>
                </a:solidFill>
              </a:rPr>
              <a:t> + H</a:t>
            </a:r>
            <a:r>
              <a:rPr lang="it-IT" sz="1900" b="1" dirty="0" smtClean="0">
                <a:solidFill>
                  <a:srgbClr val="FF0000"/>
                </a:solidFill>
              </a:rPr>
              <a:t>2</a:t>
            </a:r>
            <a:r>
              <a:rPr lang="it-IT" b="1" dirty="0" smtClean="0">
                <a:solidFill>
                  <a:srgbClr val="FF0000"/>
                </a:solidFill>
              </a:rPr>
              <a:t>O = HNO</a:t>
            </a:r>
            <a:r>
              <a:rPr lang="it-IT" sz="1900" b="1" dirty="0" smtClean="0">
                <a:solidFill>
                  <a:srgbClr val="FF0000"/>
                </a:solidFill>
              </a:rPr>
              <a:t>2</a:t>
            </a:r>
            <a:r>
              <a:rPr lang="it-IT" b="1" dirty="0" smtClean="0">
                <a:solidFill>
                  <a:srgbClr val="FF0000"/>
                </a:solidFill>
              </a:rPr>
              <a:t> + HNO</a:t>
            </a:r>
            <a:r>
              <a:rPr lang="it-IT" sz="1900" b="1" dirty="0" smtClean="0">
                <a:solidFill>
                  <a:srgbClr val="FF0000"/>
                </a:solidFill>
              </a:rPr>
              <a:t>3</a:t>
            </a:r>
          </a:p>
          <a:p>
            <a:r>
              <a:rPr lang="it-IT" dirty="0" smtClean="0"/>
              <a:t>Il biossido si trasforma in Acido Nitroso e Acido Nitrico reagendo con l’umidità atmosferica.</a:t>
            </a:r>
          </a:p>
          <a:p>
            <a:r>
              <a:rPr lang="it-IT" dirty="0" smtClean="0"/>
              <a:t>Questi composti sono responsabili dell’acidificazione dell’atmosfera e delle </a:t>
            </a:r>
            <a:r>
              <a:rPr lang="it-IT" b="1" dirty="0" smtClean="0"/>
              <a:t>piogge acide.</a:t>
            </a:r>
          </a:p>
          <a:p>
            <a:r>
              <a:rPr lang="it-IT" b="1" dirty="0" smtClean="0"/>
              <a:t>Le maggiori concentrazioni di NO</a:t>
            </a:r>
            <a:r>
              <a:rPr lang="it-IT" sz="1900" b="1" dirty="0" smtClean="0"/>
              <a:t>X</a:t>
            </a:r>
            <a:r>
              <a:rPr lang="it-IT" b="1" dirty="0" smtClean="0"/>
              <a:t> </a:t>
            </a:r>
            <a:r>
              <a:rPr lang="it-IT" dirty="0" smtClean="0"/>
              <a:t>a livello europeo sono state osservate tramite satellite in Italia, </a:t>
            </a:r>
            <a:r>
              <a:rPr lang="it-IT" u="sng" dirty="0" smtClean="0"/>
              <a:t>nella Pianura Padana</a:t>
            </a:r>
            <a:r>
              <a:rPr lang="it-IT" dirty="0" smtClean="0"/>
              <a:t>, e nell’area europea relativa </a:t>
            </a:r>
            <a:r>
              <a:rPr lang="it-IT" u="sng" dirty="0" smtClean="0"/>
              <a:t>al Belgio, Olanda e nella tedesca Ruhr </a:t>
            </a:r>
            <a:r>
              <a:rPr lang="it-IT" dirty="0" smtClean="0"/>
              <a:t>(centro industriale fondamentale della Germania)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monossido di carbonio (</a:t>
            </a:r>
            <a:r>
              <a:rPr lang="it-IT" dirty="0" err="1" smtClean="0"/>
              <a:t>co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Deriva dalla combustione incompleta di materiali che contengono Carbone.</a:t>
            </a:r>
          </a:p>
          <a:p>
            <a:r>
              <a:rPr lang="it-IT" dirty="0" smtClean="0"/>
              <a:t>Viene immessa nell’aria dalla </a:t>
            </a:r>
            <a:r>
              <a:rPr lang="it-IT" u="sng" dirty="0" smtClean="0"/>
              <a:t>combustione dei motori delle auto</a:t>
            </a:r>
            <a:r>
              <a:rPr lang="it-IT" dirty="0" smtClean="0"/>
              <a:t>, dagli </a:t>
            </a:r>
            <a:r>
              <a:rPr lang="it-IT" u="sng" dirty="0" smtClean="0"/>
              <a:t>scarichi industriali</a:t>
            </a:r>
            <a:r>
              <a:rPr lang="it-IT" dirty="0" smtClean="0"/>
              <a:t>, dagli </a:t>
            </a:r>
            <a:r>
              <a:rPr lang="it-IT" u="sng" dirty="0" smtClean="0"/>
              <a:t>impianti di riscaldamento </a:t>
            </a:r>
            <a:r>
              <a:rPr lang="it-IT" dirty="0" smtClean="0"/>
              <a:t>e dagli </a:t>
            </a:r>
            <a:r>
              <a:rPr lang="it-IT" u="sng" dirty="0" smtClean="0"/>
              <a:t>inceneritori</a:t>
            </a:r>
            <a:r>
              <a:rPr lang="it-IT" dirty="0" smtClean="0"/>
              <a:t>.</a:t>
            </a:r>
          </a:p>
          <a:p>
            <a:r>
              <a:rPr lang="it-IT" u="sng" dirty="0" smtClean="0"/>
              <a:t>E’ l’inquinante atmosferico più diffuso in natura</a:t>
            </a:r>
            <a:r>
              <a:rPr lang="it-IT" dirty="0" smtClean="0"/>
              <a:t>, e la sua concentrazione viene misurata in </a:t>
            </a:r>
            <a:r>
              <a:rPr lang="it-IT" b="1" dirty="0" smtClean="0"/>
              <a:t>mg/m</a:t>
            </a:r>
            <a:r>
              <a:rPr lang="it-IT" b="1" baseline="30000" dirty="0" smtClean="0"/>
              <a:t>3</a:t>
            </a:r>
            <a:r>
              <a:rPr lang="it-IT" dirty="0" smtClean="0"/>
              <a:t> di atmosfera.</a:t>
            </a:r>
          </a:p>
          <a:p>
            <a:r>
              <a:rPr lang="it-IT" b="1" dirty="0" smtClean="0"/>
              <a:t>L’80% delle emissioni mondiali di CO è imputabile al traffico veicolare.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LE PARTICELLE TOTALI SOSPESE (PTS) e le </a:t>
            </a:r>
            <a:r>
              <a:rPr lang="it-IT" i="1" dirty="0" err="1" smtClean="0"/>
              <a:t>particulate</a:t>
            </a:r>
            <a:r>
              <a:rPr lang="it-IT" i="1" dirty="0" smtClean="0"/>
              <a:t> </a:t>
            </a:r>
            <a:r>
              <a:rPr lang="it-IT" i="1" dirty="0" err="1" smtClean="0"/>
              <a:t>matter</a:t>
            </a:r>
            <a:r>
              <a:rPr lang="it-IT" i="1" dirty="0" smtClean="0"/>
              <a:t> </a:t>
            </a:r>
            <a:r>
              <a:rPr lang="it-IT" dirty="0" smtClean="0"/>
              <a:t>(</a:t>
            </a:r>
            <a:r>
              <a:rPr lang="it-IT" dirty="0" err="1" smtClean="0"/>
              <a:t>pm</a:t>
            </a:r>
            <a:r>
              <a:rPr lang="it-IT" sz="2000" dirty="0" err="1" smtClean="0"/>
              <a:t>x</a:t>
            </a:r>
            <a:r>
              <a:rPr lang="it-IT" dirty="0" smtClean="0"/>
              <a:t>) –(1)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8514528" cy="4925144"/>
          </a:xfrm>
        </p:spPr>
        <p:txBody>
          <a:bodyPr>
            <a:normAutofit fontScale="55000" lnSpcReduction="20000"/>
          </a:bodyPr>
          <a:lstStyle/>
          <a:p>
            <a:r>
              <a:rPr lang="it-IT" dirty="0" smtClean="0"/>
              <a:t>Sono prodotte sia </a:t>
            </a:r>
            <a:r>
              <a:rPr lang="it-IT" u="sng" dirty="0" smtClean="0"/>
              <a:t>da fonti naturali </a:t>
            </a:r>
            <a:r>
              <a:rPr lang="it-IT" dirty="0" smtClean="0"/>
              <a:t>quali: pollini, disgregazione di rocce, combustioni naturali ecc</a:t>
            </a:r>
          </a:p>
          <a:p>
            <a:r>
              <a:rPr lang="it-IT" dirty="0" smtClean="0"/>
              <a:t>Sia da </a:t>
            </a:r>
            <a:r>
              <a:rPr lang="it-IT" u="sng" dirty="0" smtClean="0"/>
              <a:t>fonti antropiche</a:t>
            </a:r>
            <a:r>
              <a:rPr lang="it-IT" dirty="0" smtClean="0"/>
              <a:t>: in questo caso circa </a:t>
            </a:r>
            <a:r>
              <a:rPr lang="it-IT" u="sng" dirty="0" smtClean="0"/>
              <a:t>il 60% </a:t>
            </a:r>
            <a:r>
              <a:rPr lang="it-IT" dirty="0" smtClean="0"/>
              <a:t>deriva dal traffico veicolare sia direttamente (emissione diretta con i gas di scarico) sia indirettamente (usura dei freni, pneumatici e asfalto stradale).</a:t>
            </a:r>
          </a:p>
          <a:p>
            <a:r>
              <a:rPr lang="it-IT" dirty="0" smtClean="0"/>
              <a:t>Le polveri più fini (e quindi più pericolose) sono prodotte dai motori diesel a gasolio.</a:t>
            </a:r>
          </a:p>
          <a:p>
            <a:r>
              <a:rPr lang="it-IT" dirty="0" smtClean="0"/>
              <a:t>Con la </a:t>
            </a:r>
            <a:r>
              <a:rPr lang="it-IT" b="1" dirty="0" smtClean="0"/>
              <a:t>sigla PTS </a:t>
            </a:r>
            <a:r>
              <a:rPr lang="it-IT" dirty="0" smtClean="0"/>
              <a:t>si intendono tutte le polveri, indipendentemente dal loro diametro</a:t>
            </a:r>
          </a:p>
          <a:p>
            <a:r>
              <a:rPr lang="it-IT" dirty="0" smtClean="0"/>
              <a:t>Con </a:t>
            </a:r>
            <a:r>
              <a:rPr lang="it-IT" b="1" dirty="0" smtClean="0"/>
              <a:t>la sigla PM (o </a:t>
            </a:r>
            <a:r>
              <a:rPr lang="it-IT" b="1" dirty="0" err="1" smtClean="0"/>
              <a:t>Particulate</a:t>
            </a:r>
            <a:r>
              <a:rPr lang="it-IT" b="1" dirty="0" smtClean="0"/>
              <a:t> </a:t>
            </a:r>
            <a:r>
              <a:rPr lang="it-IT" b="1" dirty="0" err="1" smtClean="0"/>
              <a:t>matter</a:t>
            </a:r>
            <a:r>
              <a:rPr lang="it-IT" dirty="0" smtClean="0"/>
              <a:t>) seguita da un coefficiente numerico si intendono invece quelle particelle aventi il diametro (in micrometri) espresso dal numero</a:t>
            </a:r>
          </a:p>
          <a:p>
            <a:r>
              <a:rPr lang="it-IT" dirty="0" smtClean="0"/>
              <a:t>Si ricorda che; il </a:t>
            </a:r>
            <a:r>
              <a:rPr lang="it-IT" b="1" dirty="0" smtClean="0"/>
              <a:t>micromètro</a:t>
            </a:r>
            <a:r>
              <a:rPr lang="it-IT" dirty="0" smtClean="0"/>
              <a:t> (simbolo: </a:t>
            </a:r>
            <a:r>
              <a:rPr lang="it-IT" b="1" dirty="0" smtClean="0"/>
              <a:t>µm</a:t>
            </a:r>
            <a:r>
              <a:rPr lang="it-IT" dirty="0" smtClean="0"/>
              <a:t>) è un'unità di misura della lunghezza corrispondente a un </a:t>
            </a:r>
            <a:r>
              <a:rPr lang="it-IT" u="sng" dirty="0" smtClean="0"/>
              <a:t>milionesimo di metro </a:t>
            </a:r>
            <a:r>
              <a:rPr lang="it-IT" dirty="0" smtClean="0"/>
              <a:t>(cioè millesimo di millimetro). Ovvero: 1μm = 1×10−6 m; un micrometro equivale a 1000 nanometri (</a:t>
            </a:r>
            <a:r>
              <a:rPr lang="it-IT" dirty="0" err="1" smtClean="0"/>
              <a:t>nm</a:t>
            </a:r>
            <a:r>
              <a:rPr lang="it-IT" dirty="0" smtClean="0"/>
              <a:t>).</a:t>
            </a:r>
          </a:p>
          <a:p>
            <a:r>
              <a:rPr lang="it-IT" dirty="0" smtClean="0"/>
              <a:t>Pertanto: </a:t>
            </a:r>
            <a:r>
              <a:rPr lang="it-IT" b="1" dirty="0" smtClean="0"/>
              <a:t>1000</a:t>
            </a:r>
            <a:r>
              <a:rPr lang="it-IT" dirty="0" smtClean="0"/>
              <a:t> </a:t>
            </a:r>
            <a:r>
              <a:rPr lang="it-IT" b="1" dirty="0" smtClean="0"/>
              <a:t>µm = 1 millimetro</a:t>
            </a:r>
          </a:p>
          <a:p>
            <a:r>
              <a:rPr lang="it-IT" b="1" dirty="0" smtClean="0"/>
              <a:t>La nocività di tali polveri è inversamente proporzionale al loro diametro e la </a:t>
            </a:r>
            <a:r>
              <a:rPr lang="it-IT" b="1" dirty="0" err="1" smtClean="0"/>
              <a:t>quantià</a:t>
            </a:r>
            <a:r>
              <a:rPr lang="it-IT" b="1" dirty="0" smtClean="0"/>
              <a:t> presente in atmosfera viene espressa in µg/m</a:t>
            </a:r>
            <a:r>
              <a:rPr lang="it-IT" b="1" baseline="30000" dirty="0" smtClean="0"/>
              <a:t>3</a:t>
            </a:r>
            <a:r>
              <a:rPr lang="it-IT" b="1" dirty="0" smtClean="0"/>
              <a:t> di atmosfera (µg = milionesima parte del grammo o millesima parte del mg)</a:t>
            </a:r>
          </a:p>
          <a:p>
            <a:r>
              <a:rPr lang="it-IT" b="1" dirty="0" smtClean="0"/>
              <a:t>Il diametro di tali particelle varia da un minimo di 0,005 µm fino ad un massimo di 100 µm</a:t>
            </a:r>
          </a:p>
          <a:p>
            <a:r>
              <a:rPr lang="it-IT" b="1" dirty="0" smtClean="0"/>
              <a:t>All’interno di tali limiti si distinguono:</a:t>
            </a:r>
          </a:p>
          <a:p>
            <a:pPr lvl="1"/>
            <a:r>
              <a:rPr lang="it-IT" b="1" dirty="0" smtClean="0"/>
              <a:t>PARTICELLE GROSSOLANE: 	sono quelle con diametro compreso tra 2,5 e 30 µm</a:t>
            </a:r>
          </a:p>
          <a:p>
            <a:pPr lvl="1"/>
            <a:r>
              <a:rPr lang="it-IT" b="1" dirty="0" smtClean="0"/>
              <a:t>PARTICELLE FINI sono quelle con diametro inferiore a 2,5 µm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LE PARTICELLE TOTALI SOSPESE (PTS) e le </a:t>
            </a:r>
            <a:r>
              <a:rPr lang="it-IT" i="1" dirty="0" err="1" smtClean="0"/>
              <a:t>particulate</a:t>
            </a:r>
            <a:r>
              <a:rPr lang="it-IT" i="1" dirty="0" smtClean="0"/>
              <a:t> </a:t>
            </a:r>
            <a:r>
              <a:rPr lang="it-IT" i="1" dirty="0" err="1" smtClean="0"/>
              <a:t>matter</a:t>
            </a:r>
            <a:r>
              <a:rPr lang="it-IT" i="1" dirty="0" smtClean="0"/>
              <a:t> </a:t>
            </a:r>
            <a:r>
              <a:rPr lang="it-IT" dirty="0" smtClean="0"/>
              <a:t>(</a:t>
            </a:r>
            <a:r>
              <a:rPr lang="it-IT" dirty="0" err="1" smtClean="0"/>
              <a:t>pm</a:t>
            </a:r>
            <a:r>
              <a:rPr lang="it-IT" sz="2000" dirty="0" err="1" smtClean="0"/>
              <a:t>x</a:t>
            </a:r>
            <a:r>
              <a:rPr lang="it-IT" dirty="0" smtClean="0"/>
              <a:t>) –(2)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Le particelle con diametro superiore a </a:t>
            </a:r>
            <a:r>
              <a:rPr lang="it-IT" b="1" dirty="0" smtClean="0"/>
              <a:t>10 µm (PM </a:t>
            </a:r>
            <a:r>
              <a:rPr lang="it-IT" sz="1800" b="1" dirty="0" smtClean="0"/>
              <a:t>10</a:t>
            </a:r>
            <a:r>
              <a:rPr lang="it-IT" b="1" dirty="0" smtClean="0"/>
              <a:t>) </a:t>
            </a:r>
            <a:r>
              <a:rPr lang="it-IT" dirty="0" smtClean="0"/>
              <a:t>vengono chiamate </a:t>
            </a:r>
            <a:r>
              <a:rPr lang="it-IT" b="1" u="sng" dirty="0" smtClean="0">
                <a:solidFill>
                  <a:srgbClr val="FF0000"/>
                </a:solidFill>
              </a:rPr>
              <a:t>inalabili</a:t>
            </a:r>
            <a:r>
              <a:rPr lang="it-IT" dirty="0" smtClean="0"/>
              <a:t> perché vengono trattenute nella parte alta dell’albero respiratorio</a:t>
            </a:r>
          </a:p>
          <a:p>
            <a:r>
              <a:rPr lang="it-IT" dirty="0" smtClean="0"/>
              <a:t>Le particelle con diametro inferiore a </a:t>
            </a:r>
            <a:r>
              <a:rPr lang="it-IT" b="1" dirty="0" smtClean="0"/>
              <a:t>2,5 µm (PM </a:t>
            </a:r>
            <a:r>
              <a:rPr lang="it-IT" sz="2000" b="1" dirty="0" smtClean="0"/>
              <a:t>2,5</a:t>
            </a:r>
            <a:r>
              <a:rPr lang="it-IT" b="1" dirty="0" smtClean="0"/>
              <a:t>) </a:t>
            </a:r>
            <a:r>
              <a:rPr lang="it-IT" dirty="0" smtClean="0"/>
              <a:t>vengono chiamate </a:t>
            </a:r>
            <a:r>
              <a:rPr lang="it-IT" b="1" u="sng" dirty="0" smtClean="0">
                <a:solidFill>
                  <a:srgbClr val="FF0000"/>
                </a:solidFill>
              </a:rPr>
              <a:t>respirabili</a:t>
            </a:r>
            <a:r>
              <a:rPr lang="it-IT" dirty="0" smtClean="0"/>
              <a:t> perché raggiungono direttamente gli alveoli polmonari dove si annidano (</a:t>
            </a:r>
            <a:r>
              <a:rPr lang="it-IT" u="sng" dirty="0" smtClean="0"/>
              <a:t>sono le più pericolose</a:t>
            </a:r>
            <a:r>
              <a:rPr lang="it-IT" dirty="0" smtClean="0"/>
              <a:t>).</a:t>
            </a:r>
          </a:p>
          <a:p>
            <a:r>
              <a:rPr lang="it-IT" dirty="0" smtClean="0"/>
              <a:t>I danni sono provocati direttamente dalle particelle stesse alle mucose dell’albero respiratorio e degli alveoli polmonari e, indirettamente, da altri inquinanti che si fissano sulla superficie di tali particelle e vengono veicolati dalle stesse sulle mucose respiratorie (es.: SO</a:t>
            </a:r>
            <a:r>
              <a:rPr lang="it-IT" sz="2100" dirty="0" smtClean="0"/>
              <a:t>2</a:t>
            </a:r>
            <a:r>
              <a:rPr lang="it-IT" dirty="0" smtClean="0"/>
              <a:t>, piombo, idrocarburi policiclici aromatici </a:t>
            </a:r>
            <a:r>
              <a:rPr lang="it-IT" dirty="0" err="1" smtClean="0"/>
              <a:t>etc</a:t>
            </a:r>
            <a:r>
              <a:rPr lang="it-IT" dirty="0" smtClean="0"/>
              <a:t>).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na">
  <a:themeElements>
    <a:clrScheme name="Lun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Lun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Lun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94</TotalTime>
  <Words>950</Words>
  <Application>Microsoft Office PowerPoint</Application>
  <PresentationFormat>Presentazione su schermo (4:3)</PresentationFormat>
  <Paragraphs>74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Luna</vt:lpstr>
      <vt:lpstr>I PRINCIPALI INQUINANTI ATMOSFERICI</vt:lpstr>
      <vt:lpstr>INQUINAMENTO DELL’ATMOSFERA</vt:lpstr>
      <vt:lpstr>Cause dell’inquinamento atmosferico</vt:lpstr>
      <vt:lpstr>Inquinanti atmosferici primari dovuti alle attivita’ antropiche</vt:lpstr>
      <vt:lpstr>BIOSSIDO DI ZOLFO (SO2) – anidride solforosa</vt:lpstr>
      <vt:lpstr>OSSIDI DI AZOTO (NOX)</vt:lpstr>
      <vt:lpstr>Il monossido di carbonio (co)</vt:lpstr>
      <vt:lpstr>LE PARTICELLE TOTALI SOSPESE (PTS) e le particulate matter (pmx) –(1)</vt:lpstr>
      <vt:lpstr>LE PARTICELLE TOTALI SOSPESE (PTS) e le particulate matter (pmx) –(2)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PRINCIPALI INQUINANTI ATMOSFERICI</dc:title>
  <dc:creator>orario</dc:creator>
  <cp:lastModifiedBy>orario</cp:lastModifiedBy>
  <cp:revision>27</cp:revision>
  <dcterms:created xsi:type="dcterms:W3CDTF">2012-10-01T15:03:28Z</dcterms:created>
  <dcterms:modified xsi:type="dcterms:W3CDTF">2012-10-01T16:47:02Z</dcterms:modified>
</cp:coreProperties>
</file>